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88" r:id="rId2"/>
    <p:sldId id="280" r:id="rId3"/>
  </p:sldIdLst>
  <p:sldSz cx="10058400" cy="7772400"/>
  <p:notesSz cx="9144000" cy="6858000"/>
  <p:defaultText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95">
          <p15:clr>
            <a:srgbClr val="A4A3A4"/>
          </p15:clr>
        </p15:guide>
        <p15:guide id="2" pos="63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A2A2"/>
    <a:srgbClr val="124A94"/>
    <a:srgbClr val="FFFFFF"/>
    <a:srgbClr val="1566B1"/>
    <a:srgbClr val="008183"/>
    <a:srgbClr val="0E6E70"/>
    <a:srgbClr val="084F38"/>
    <a:srgbClr val="0D5A3A"/>
    <a:srgbClr val="074A25"/>
    <a:srgbClr val="71BB3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76" autoAdjust="0"/>
    <p:restoredTop sz="94676"/>
  </p:normalViewPr>
  <p:slideViewPr>
    <p:cSldViewPr snapToGrid="0" snapToObjects="1">
      <p:cViewPr varScale="1">
        <p:scale>
          <a:sx n="57" d="100"/>
          <a:sy n="57" d="100"/>
        </p:scale>
        <p:origin x="1336" y="56"/>
      </p:cViewPr>
      <p:guideLst>
        <p:guide orient="horz" pos="4895"/>
        <p:guide pos="6335"/>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CC3B5A3-9FA7-C14A-85CF-A23D97845900}" type="datetimeFigureOut">
              <a:rPr lang="en-US" smtClean="0"/>
              <a:t>11/4/2019</a:t>
            </a:fld>
            <a:endParaRPr lang="en-US"/>
          </a:p>
        </p:txBody>
      </p:sp>
      <p:sp>
        <p:nvSpPr>
          <p:cNvPr id="4" name="Slide Image Placeholder 3"/>
          <p:cNvSpPr>
            <a:spLocks noGrp="1" noRot="1" noChangeAspect="1"/>
          </p:cNvSpPr>
          <p:nvPr>
            <p:ph type="sldImg" idx="2"/>
          </p:nvPr>
        </p:nvSpPr>
        <p:spPr>
          <a:xfrm>
            <a:off x="3074988" y="857250"/>
            <a:ext cx="2994025"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76D2FF83-E303-DB4F-9B4E-328A4AA765C0}" type="slidenum">
              <a:rPr lang="en-US" smtClean="0"/>
              <a:t>‹#›</a:t>
            </a:fld>
            <a:endParaRPr lang="en-US"/>
          </a:p>
        </p:txBody>
      </p:sp>
    </p:spTree>
    <p:extLst>
      <p:ext uri="{BB962C8B-B14F-4D97-AF65-F5344CB8AC3E}">
        <p14:creationId xmlns:p14="http://schemas.microsoft.com/office/powerpoint/2010/main" val="3956666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4799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Picture Placeholder 2"/>
          <p:cNvSpPr>
            <a:spLocks noGrp="1"/>
          </p:cNvSpPr>
          <p:nvPr>
            <p:ph type="pic" sz="quarter" idx="10"/>
          </p:nvPr>
        </p:nvSpPr>
        <p:spPr>
          <a:xfrm>
            <a:off x="2196568" y="2946669"/>
            <a:ext cx="4248150" cy="2032000"/>
          </a:xfrm>
          <a:prstGeom prst="rect">
            <a:avLst/>
          </a:prstGeom>
          <a:solidFill>
            <a:schemeClr val="bg1">
              <a:lumMod val="85000"/>
            </a:schemeClr>
          </a:solidFill>
          <a:ln>
            <a:noFill/>
          </a:ln>
        </p:spPr>
        <p:txBody>
          <a:bodyPr vert="horz"/>
          <a:lstStyle/>
          <a:p>
            <a:endParaRPr lang="en-US"/>
          </a:p>
        </p:txBody>
      </p:sp>
      <p:sp>
        <p:nvSpPr>
          <p:cNvPr id="6" name="Picture Placeholder 5"/>
          <p:cNvSpPr>
            <a:spLocks noGrp="1"/>
          </p:cNvSpPr>
          <p:nvPr>
            <p:ph type="pic" sz="quarter" idx="12"/>
          </p:nvPr>
        </p:nvSpPr>
        <p:spPr>
          <a:xfrm>
            <a:off x="6445250" y="284163"/>
            <a:ext cx="3611563" cy="2662237"/>
          </a:xfrm>
          <a:prstGeom prst="rect">
            <a:avLst/>
          </a:prstGeom>
        </p:spPr>
        <p:txBody>
          <a:bodyPr vert="horz"/>
          <a:lstStyle/>
          <a:p>
            <a:endParaRPr lang="en-US"/>
          </a:p>
        </p:txBody>
      </p:sp>
    </p:spTree>
    <p:extLst>
      <p:ext uri="{BB962C8B-B14F-4D97-AF65-F5344CB8AC3E}">
        <p14:creationId xmlns:p14="http://schemas.microsoft.com/office/powerpoint/2010/main" val="8519374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5583728"/>
      </p:ext>
    </p:extLst>
  </p:cSld>
  <p:clrMap bg1="lt1" tx1="dk1" bg2="lt2" tx2="dk2" accent1="accent1" accent2="accent2" accent3="accent3" accent4="accent4" accent5="accent5" accent6="accent6" hlink="hlink" folHlink="folHlink"/>
  <p:sldLayoutIdLst>
    <p:sldLayoutId id="2147483655" r:id="rId1"/>
    <p:sldLayoutId id="2147483657" r:id="rId2"/>
  </p:sldLayoutIdLst>
  <p:txStyles>
    <p:titleStyle>
      <a:lvl1pPr algn="ctr" defTabSz="509412" rtl="0" eaLnBrk="1" latinLnBrk="0" hangingPunct="1">
        <a:spcBef>
          <a:spcPct val="0"/>
        </a:spcBef>
        <a:buNone/>
        <a:defRPr sz="4900" kern="1200">
          <a:solidFill>
            <a:schemeClr val="tx1"/>
          </a:solidFill>
          <a:latin typeface="+mj-lt"/>
          <a:ea typeface="+mj-ea"/>
          <a:cs typeface="+mj-cs"/>
        </a:defRPr>
      </a:lvl1pPr>
    </p:titleStyle>
    <p:bodyStyle>
      <a:lvl1pPr marL="382059" indent="-382059" algn="l" defTabSz="509412" rtl="0" eaLnBrk="1" latinLnBrk="0" hangingPunct="1">
        <a:spcBef>
          <a:spcPct val="20000"/>
        </a:spcBef>
        <a:buFont typeface="Arial"/>
        <a:buChar char="•"/>
        <a:defRPr sz="3600" kern="1200">
          <a:solidFill>
            <a:schemeClr val="tx1"/>
          </a:solidFill>
          <a:latin typeface="+mn-lt"/>
          <a:ea typeface="+mn-ea"/>
          <a:cs typeface="+mn-cs"/>
        </a:defRPr>
      </a:lvl1pPr>
      <a:lvl2pPr marL="827795" indent="-318383" algn="l" defTabSz="509412" rtl="0" eaLnBrk="1" latinLnBrk="0" hangingPunct="1">
        <a:spcBef>
          <a:spcPct val="20000"/>
        </a:spcBef>
        <a:buFont typeface="Arial"/>
        <a:buChar char="–"/>
        <a:defRPr sz="3100" kern="1200">
          <a:solidFill>
            <a:schemeClr val="tx1"/>
          </a:solidFill>
          <a:latin typeface="+mn-lt"/>
          <a:ea typeface="+mn-ea"/>
          <a:cs typeface="+mn-cs"/>
        </a:defRPr>
      </a:lvl2pPr>
      <a:lvl3pPr marL="1273531" indent="-254706" algn="l" defTabSz="509412" rtl="0" eaLnBrk="1" latinLnBrk="0" hangingPunct="1">
        <a:spcBef>
          <a:spcPct val="20000"/>
        </a:spcBef>
        <a:buFont typeface="Arial"/>
        <a:buChar char="•"/>
        <a:defRPr sz="2700" kern="1200">
          <a:solidFill>
            <a:schemeClr val="tx1"/>
          </a:solidFill>
          <a:latin typeface="+mn-lt"/>
          <a:ea typeface="+mn-ea"/>
          <a:cs typeface="+mn-cs"/>
        </a:defRPr>
      </a:lvl3pPr>
      <a:lvl4pPr marL="1782943" indent="-254706" algn="l" defTabSz="509412" rtl="0" eaLnBrk="1" latinLnBrk="0" hangingPunct="1">
        <a:spcBef>
          <a:spcPct val="20000"/>
        </a:spcBef>
        <a:buFont typeface="Arial"/>
        <a:buChar char="–"/>
        <a:defRPr sz="2200" kern="1200">
          <a:solidFill>
            <a:schemeClr val="tx1"/>
          </a:solidFill>
          <a:latin typeface="+mn-lt"/>
          <a:ea typeface="+mn-ea"/>
          <a:cs typeface="+mn-cs"/>
        </a:defRPr>
      </a:lvl4pPr>
      <a:lvl5pPr marL="2292355" indent="-254706" algn="l" defTabSz="509412" rtl="0" eaLnBrk="1" latinLnBrk="0" hangingPunct="1">
        <a:spcBef>
          <a:spcPct val="20000"/>
        </a:spcBef>
        <a:buFont typeface="Arial"/>
        <a:buChar char="»"/>
        <a:defRPr sz="2200" kern="1200">
          <a:solidFill>
            <a:schemeClr val="tx1"/>
          </a:solidFill>
          <a:latin typeface="+mn-lt"/>
          <a:ea typeface="+mn-ea"/>
          <a:cs typeface="+mn-cs"/>
        </a:defRPr>
      </a:lvl5pPr>
      <a:lvl6pPr marL="2801767" indent="-254706" algn="l" defTabSz="509412" rtl="0" eaLnBrk="1" latinLnBrk="0" hangingPunct="1">
        <a:spcBef>
          <a:spcPct val="20000"/>
        </a:spcBef>
        <a:buFont typeface="Arial"/>
        <a:buChar char="•"/>
        <a:defRPr sz="2200" kern="1200">
          <a:solidFill>
            <a:schemeClr val="tx1"/>
          </a:solidFill>
          <a:latin typeface="+mn-lt"/>
          <a:ea typeface="+mn-ea"/>
          <a:cs typeface="+mn-cs"/>
        </a:defRPr>
      </a:lvl6pPr>
      <a:lvl7pPr marL="3311180" indent="-254706" algn="l" defTabSz="509412" rtl="0" eaLnBrk="1" latinLnBrk="0" hangingPunct="1">
        <a:spcBef>
          <a:spcPct val="20000"/>
        </a:spcBef>
        <a:buFont typeface="Arial"/>
        <a:buChar char="•"/>
        <a:defRPr sz="2200" kern="1200">
          <a:solidFill>
            <a:schemeClr val="tx1"/>
          </a:solidFill>
          <a:latin typeface="+mn-lt"/>
          <a:ea typeface="+mn-ea"/>
          <a:cs typeface="+mn-cs"/>
        </a:defRPr>
      </a:lvl7pPr>
      <a:lvl8pPr marL="3820592" indent="-254706" algn="l" defTabSz="509412" rtl="0" eaLnBrk="1" latinLnBrk="0" hangingPunct="1">
        <a:spcBef>
          <a:spcPct val="20000"/>
        </a:spcBef>
        <a:buFont typeface="Arial"/>
        <a:buChar char="•"/>
        <a:defRPr sz="2200" kern="1200">
          <a:solidFill>
            <a:schemeClr val="tx1"/>
          </a:solidFill>
          <a:latin typeface="+mn-lt"/>
          <a:ea typeface="+mn-ea"/>
          <a:cs typeface="+mn-cs"/>
        </a:defRPr>
      </a:lvl8pPr>
      <a:lvl9pPr marL="4330004" indent="-254706" algn="l" defTabSz="509412"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412" rtl="0" eaLnBrk="1" latinLnBrk="0" hangingPunct="1">
        <a:defRPr sz="2000" kern="1200">
          <a:solidFill>
            <a:schemeClr val="tx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4294967295"/>
          </p:nvPr>
        </p:nvPicPr>
        <p:blipFill>
          <a:blip r:embed="rId2">
            <a:extLst>
              <a:ext uri="{28A0092B-C50C-407E-A947-70E740481C1C}">
                <a14:useLocalDpi xmlns:a14="http://schemas.microsoft.com/office/drawing/2010/main" val="0"/>
              </a:ext>
            </a:extLst>
          </a:blip>
          <a:srcRect l="34055" r="34055"/>
          <a:stretch>
            <a:fillRect/>
          </a:stretch>
        </p:blipFill>
        <p:spPr>
          <a:xfrm>
            <a:off x="5042727" y="2853267"/>
            <a:ext cx="4770437" cy="4643437"/>
          </a:xfrm>
          <a:prstGeom prst="rect">
            <a:avLst/>
          </a:prstGeom>
          <a:solidFill>
            <a:schemeClr val="bg1">
              <a:lumMod val="85000"/>
            </a:schemeClr>
          </a:solidFill>
          <a:ln>
            <a:noFill/>
          </a:ln>
        </p:spPr>
      </p:pic>
      <p:sp>
        <p:nvSpPr>
          <p:cNvPr id="15" name="Parallelogram 14"/>
          <p:cNvSpPr/>
          <p:nvPr/>
        </p:nvSpPr>
        <p:spPr>
          <a:xfrm rot="5400000">
            <a:off x="6271023" y="-78427"/>
            <a:ext cx="2306557" cy="4773168"/>
          </a:xfrm>
          <a:prstGeom prst="parallelogram">
            <a:avLst/>
          </a:prstGeom>
          <a:solidFill>
            <a:srgbClr val="124A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4" name="Parallelogram 3"/>
          <p:cNvSpPr/>
          <p:nvPr/>
        </p:nvSpPr>
        <p:spPr>
          <a:xfrm rot="5400000">
            <a:off x="1498686" y="2969009"/>
            <a:ext cx="2306557" cy="4773168"/>
          </a:xfrm>
          <a:prstGeom prst="parallelogram">
            <a:avLst/>
          </a:prstGeom>
          <a:solidFill>
            <a:srgbClr val="124A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2" name="Rectangle 11"/>
          <p:cNvSpPr/>
          <p:nvPr/>
        </p:nvSpPr>
        <p:spPr>
          <a:xfrm>
            <a:off x="5042727" y="304800"/>
            <a:ext cx="4768158" cy="2548467"/>
          </a:xfrm>
          <a:prstGeom prst="rect">
            <a:avLst/>
          </a:prstGeom>
          <a:solidFill>
            <a:srgbClr val="124A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2" name="Rectangle 1"/>
          <p:cNvSpPr/>
          <p:nvPr/>
        </p:nvSpPr>
        <p:spPr>
          <a:xfrm>
            <a:off x="264439" y="4784700"/>
            <a:ext cx="4773168" cy="2711104"/>
          </a:xfrm>
          <a:prstGeom prst="rect">
            <a:avLst/>
          </a:prstGeom>
          <a:solidFill>
            <a:srgbClr val="124A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9" name="TextBox 8"/>
          <p:cNvSpPr txBox="1"/>
          <p:nvPr/>
        </p:nvSpPr>
        <p:spPr>
          <a:xfrm>
            <a:off x="391125" y="409667"/>
            <a:ext cx="4375265" cy="4442242"/>
          </a:xfrm>
          <a:prstGeom prst="rect">
            <a:avLst/>
          </a:prstGeom>
          <a:noFill/>
        </p:spPr>
        <p:txBody>
          <a:bodyPr wrap="square" rtlCol="0">
            <a:spAutoFit/>
          </a:bodyPr>
          <a:lstStyle/>
          <a:p>
            <a:r>
              <a:rPr lang="en-US" sz="1800" dirty="0" smtClean="0">
                <a:solidFill>
                  <a:srgbClr val="1566B1"/>
                </a:solidFill>
                <a:latin typeface="Arial Black"/>
                <a:cs typeface="Arial Black"/>
              </a:rPr>
              <a:t>TRAVEL THROUGH TIME AND SPACE, PAST AND PRESENT, ANALOG AND DIGITAL, PHYSICAL AND SUPERNATURAL</a:t>
            </a:r>
            <a:endParaRPr lang="en-US" sz="1800" dirty="0">
              <a:solidFill>
                <a:srgbClr val="1566B1"/>
              </a:solidFill>
              <a:latin typeface="Arial Black"/>
              <a:cs typeface="Arial Black"/>
            </a:endParaRPr>
          </a:p>
          <a:p>
            <a:endParaRPr lang="en-US" sz="1000" dirty="0">
              <a:latin typeface="Arial"/>
              <a:cs typeface="Arial"/>
            </a:endParaRPr>
          </a:p>
          <a:p>
            <a:r>
              <a:rPr lang="en-US" sz="1400" dirty="0" smtClean="0">
                <a:latin typeface="Arial"/>
                <a:cs typeface="Arial"/>
              </a:rPr>
              <a:t>Join this tour and experience tensions of historicity vs. presentism, fear vs. festivity, individual vs. social, and a host of other celebrations of ambivalence! </a:t>
            </a:r>
            <a:endParaRPr lang="en-US" sz="1400" dirty="0" smtClean="0">
              <a:latin typeface="Arial"/>
              <a:cs typeface="Arial"/>
            </a:endParaRPr>
          </a:p>
          <a:p>
            <a:endParaRPr lang="en-US" sz="1400" smtClean="0">
              <a:latin typeface="Arial"/>
              <a:cs typeface="Arial"/>
            </a:endParaRPr>
          </a:p>
          <a:p>
            <a:r>
              <a:rPr lang="en-US" sz="1400" smtClean="0">
                <a:latin typeface="Arial"/>
                <a:cs typeface="Arial"/>
              </a:rPr>
              <a:t>Tour </a:t>
            </a:r>
            <a:r>
              <a:rPr lang="en-US" sz="1400" dirty="0" smtClean="0">
                <a:latin typeface="Arial"/>
                <a:cs typeface="Arial"/>
              </a:rPr>
              <a:t>sites include:</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House of Eternal </a:t>
            </a:r>
            <a:r>
              <a:rPr lang="en-US" sz="1400" dirty="0" smtClean="0">
                <a:latin typeface="Arial" panose="020B0604020202020204" pitchFamily="34" charset="0"/>
                <a:cs typeface="Arial" panose="020B0604020202020204" pitchFamily="34" charset="0"/>
              </a:rPr>
              <a:t>Return (Santa Fe, NM)</a:t>
            </a: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The Triumph of Isabella, an Immersive Experience</a:t>
            </a:r>
          </a:p>
          <a:p>
            <a:pPr marL="285750" indent="-285750">
              <a:buFont typeface="Arial" panose="020B0604020202020204" pitchFamily="34" charset="0"/>
              <a:buChar char="•"/>
            </a:pPr>
            <a:r>
              <a:rPr lang="en-US" sz="1400" dirty="0" smtClean="0">
                <a:latin typeface="Arial"/>
                <a:cs typeface="Arial"/>
              </a:rPr>
              <a:t>National </a:t>
            </a:r>
            <a:r>
              <a:rPr lang="en-US" sz="1400" dirty="0">
                <a:latin typeface="Arial"/>
                <a:cs typeface="Arial"/>
              </a:rPr>
              <a:t>Historic Oregon Trail </a:t>
            </a:r>
            <a:r>
              <a:rPr lang="en-US" sz="1400" dirty="0" smtClean="0">
                <a:latin typeface="Arial"/>
                <a:cs typeface="Arial"/>
              </a:rPr>
              <a:t>Interpretive </a:t>
            </a:r>
            <a:r>
              <a:rPr lang="en-US" sz="1400" dirty="0">
                <a:latin typeface="Arial"/>
                <a:cs typeface="Arial"/>
              </a:rPr>
              <a:t>Center and </a:t>
            </a:r>
            <a:r>
              <a:rPr lang="en-US" sz="1400" dirty="0" err="1">
                <a:latin typeface="Arial" panose="020B0604020202020204" pitchFamily="34" charset="0"/>
                <a:cs typeface="Arial" panose="020B0604020202020204" pitchFamily="34" charset="0"/>
              </a:rPr>
              <a:t>Tamástslikt</a:t>
            </a:r>
            <a:r>
              <a:rPr lang="en-US" sz="1400" dirty="0">
                <a:latin typeface="Arial" panose="020B0604020202020204" pitchFamily="34" charset="0"/>
                <a:cs typeface="Arial" panose="020B0604020202020204" pitchFamily="34" charset="0"/>
              </a:rPr>
              <a:t> Cultural </a:t>
            </a:r>
            <a:r>
              <a:rPr lang="en-US" sz="1400" dirty="0" smtClean="0">
                <a:latin typeface="Arial" panose="020B0604020202020204" pitchFamily="34" charset="0"/>
                <a:cs typeface="Arial" panose="020B0604020202020204" pitchFamily="34" charset="0"/>
              </a:rPr>
              <a:t>Institute</a:t>
            </a:r>
          </a:p>
          <a:p>
            <a:pPr marL="285750" indent="-285750">
              <a:buFont typeface="Arial" panose="020B0604020202020204" pitchFamily="34" charset="0"/>
              <a:buChar char="•"/>
            </a:pPr>
            <a:r>
              <a:rPr lang="en-US" sz="1400" dirty="0" smtClean="0">
                <a:latin typeface="Arial" panose="020B0604020202020204" pitchFamily="34" charset="0"/>
                <a:cs typeface="Arial" panose="020B0604020202020204" pitchFamily="34" charset="0"/>
              </a:rPr>
              <a:t>The </a:t>
            </a:r>
            <a:r>
              <a:rPr lang="en-US" sz="1400" dirty="0" err="1" smtClean="0">
                <a:latin typeface="Arial" panose="020B0604020202020204" pitchFamily="34" charset="0"/>
                <a:cs typeface="Arial" panose="020B0604020202020204" pitchFamily="34" charset="0"/>
              </a:rPr>
              <a:t>Mothman</a:t>
            </a:r>
            <a:r>
              <a:rPr lang="en-US" sz="1400" dirty="0" smtClean="0">
                <a:latin typeface="Arial" panose="020B0604020202020204" pitchFamily="34" charset="0"/>
                <a:cs typeface="Arial" panose="020B0604020202020204" pitchFamily="34" charset="0"/>
              </a:rPr>
              <a:t> Festival and other Monster sites across the United States!</a:t>
            </a:r>
          </a:p>
          <a:p>
            <a:pPr marL="285750" indent="-285750">
              <a:buFont typeface="Arial" panose="020B0604020202020204" pitchFamily="34" charset="0"/>
              <a:buChar char="•"/>
            </a:pPr>
            <a:endParaRPr lang="en-US" sz="1400" dirty="0" smtClean="0">
              <a:latin typeface="Arial" panose="020B0604020202020204" pitchFamily="34" charset="0"/>
              <a:cs typeface="Arial" panose="020B0604020202020204" pitchFamily="34" charset="0"/>
            </a:endParaRPr>
          </a:p>
          <a:p>
            <a:endParaRPr lang="en-US" sz="1400" baseline="30000" dirty="0">
              <a:latin typeface="Arial"/>
              <a:cs typeface="Arial"/>
            </a:endParaRPr>
          </a:p>
          <a:p>
            <a:endParaRPr lang="en-US" sz="1400" baseline="30000" dirty="0"/>
          </a:p>
        </p:txBody>
      </p:sp>
      <p:sp>
        <p:nvSpPr>
          <p:cNvPr id="18" name="TextBox 17"/>
          <p:cNvSpPr txBox="1"/>
          <p:nvPr/>
        </p:nvSpPr>
        <p:spPr>
          <a:xfrm>
            <a:off x="401285" y="4799145"/>
            <a:ext cx="4653841" cy="1246495"/>
          </a:xfrm>
          <a:prstGeom prst="rect">
            <a:avLst/>
          </a:prstGeom>
          <a:noFill/>
        </p:spPr>
        <p:txBody>
          <a:bodyPr wrap="square" rtlCol="0">
            <a:spAutoFit/>
          </a:bodyPr>
          <a:lstStyle/>
          <a:p>
            <a:r>
              <a:rPr lang="en-US" sz="1400" b="1" dirty="0" smtClean="0">
                <a:solidFill>
                  <a:schemeClr val="bg1"/>
                </a:solidFill>
                <a:latin typeface="Arial"/>
                <a:cs typeface="Arial"/>
              </a:rPr>
              <a:t>For trip details and pricing contact your trave</a:t>
            </a:r>
            <a:r>
              <a:rPr lang="en-US" sz="1400" b="1" dirty="0" smtClean="0">
                <a:solidFill>
                  <a:schemeClr val="bg1"/>
                </a:solidFill>
                <a:latin typeface="Arial"/>
                <a:cs typeface="Arial"/>
              </a:rPr>
              <a:t>l agent</a:t>
            </a:r>
            <a:endParaRPr lang="en-US" sz="1400" b="1" dirty="0" smtClean="0">
              <a:solidFill>
                <a:schemeClr val="bg1"/>
              </a:solidFill>
              <a:latin typeface="Arial"/>
              <a:cs typeface="Arial"/>
            </a:endParaRPr>
          </a:p>
          <a:p>
            <a:r>
              <a:rPr lang="en-US" sz="1400" b="1" dirty="0" smtClean="0">
                <a:solidFill>
                  <a:schemeClr val="bg1"/>
                </a:solidFill>
                <a:latin typeface="Arial"/>
                <a:cs typeface="Arial"/>
              </a:rPr>
              <a:t>DAN SMITH</a:t>
            </a:r>
            <a:r>
              <a:rPr lang="en-US" sz="1400" b="1" dirty="0" smtClean="0">
                <a:solidFill>
                  <a:schemeClr val="bg1"/>
                </a:solidFill>
                <a:latin typeface="Arial"/>
                <a:cs typeface="Arial"/>
              </a:rPr>
              <a:t>: </a:t>
            </a:r>
            <a:r>
              <a:rPr lang="en-US" sz="1100" dirty="0" smtClean="0">
                <a:solidFill>
                  <a:schemeClr val="bg1"/>
                </a:solidFill>
                <a:latin typeface="Arial"/>
                <a:cs typeface="Arial"/>
              </a:rPr>
              <a:t>smit2030@msu.edu or @</a:t>
            </a:r>
            <a:r>
              <a:rPr lang="en-US" sz="1100" dirty="0" err="1" smtClean="0">
                <a:solidFill>
                  <a:schemeClr val="bg1"/>
                </a:solidFill>
                <a:latin typeface="Arial"/>
                <a:cs typeface="Arial"/>
              </a:rPr>
              <a:t>danaturg</a:t>
            </a:r>
            <a:r>
              <a:rPr lang="en-US" sz="1100" dirty="0" smtClean="0">
                <a:solidFill>
                  <a:schemeClr val="bg1"/>
                </a:solidFill>
                <a:latin typeface="Arial"/>
                <a:cs typeface="Arial"/>
              </a:rPr>
              <a:t> on Twitter</a:t>
            </a:r>
            <a:endParaRPr lang="en-US" sz="1100" dirty="0">
              <a:solidFill>
                <a:schemeClr val="bg1"/>
              </a:solidFill>
              <a:latin typeface="Arial"/>
              <a:cs typeface="Arial"/>
            </a:endParaRPr>
          </a:p>
          <a:p>
            <a:endParaRPr lang="en-US" sz="1100" dirty="0">
              <a:solidFill>
                <a:schemeClr val="bg1"/>
              </a:solidFill>
              <a:latin typeface="Arial"/>
              <a:cs typeface="Arial"/>
            </a:endParaRPr>
          </a:p>
          <a:p>
            <a:r>
              <a:rPr lang="en-US" sz="1100" dirty="0">
                <a:solidFill>
                  <a:schemeClr val="bg1"/>
                </a:solidFill>
                <a:latin typeface="Arial"/>
                <a:cs typeface="Arial"/>
              </a:rPr>
              <a:t/>
            </a:r>
            <a:br>
              <a:rPr lang="en-US" sz="1100" dirty="0">
                <a:solidFill>
                  <a:schemeClr val="bg1"/>
                </a:solidFill>
                <a:latin typeface="Arial"/>
                <a:cs typeface="Arial"/>
              </a:rPr>
            </a:br>
            <a:endParaRPr lang="en-US" sz="1400" b="1" dirty="0">
              <a:solidFill>
                <a:schemeClr val="bg1"/>
              </a:solidFill>
              <a:latin typeface="Arial"/>
              <a:cs typeface="Arial"/>
            </a:endParaRPr>
          </a:p>
          <a:p>
            <a:endParaRPr lang="en-US" sz="1100" dirty="0">
              <a:solidFill>
                <a:schemeClr val="bg1"/>
              </a:solidFill>
              <a:latin typeface="Arial"/>
              <a:cs typeface="Arial"/>
            </a:endParaRPr>
          </a:p>
        </p:txBody>
      </p:sp>
      <p:sp>
        <p:nvSpPr>
          <p:cNvPr id="19" name="TextBox 18"/>
          <p:cNvSpPr txBox="1"/>
          <p:nvPr/>
        </p:nvSpPr>
        <p:spPr>
          <a:xfrm>
            <a:off x="5187878" y="1202689"/>
            <a:ext cx="4524834" cy="1107996"/>
          </a:xfrm>
          <a:prstGeom prst="rect">
            <a:avLst/>
          </a:prstGeom>
          <a:noFill/>
        </p:spPr>
        <p:txBody>
          <a:bodyPr wrap="square" rtlCol="0">
            <a:spAutoFit/>
          </a:bodyPr>
          <a:lstStyle/>
          <a:p>
            <a:r>
              <a:rPr lang="en-US" sz="3400" dirty="0" smtClean="0">
                <a:solidFill>
                  <a:schemeClr val="bg1"/>
                </a:solidFill>
                <a:latin typeface="Arial Black"/>
                <a:cs typeface="Arial Black"/>
              </a:rPr>
              <a:t>Touristic Tensions</a:t>
            </a:r>
            <a:endParaRPr lang="en-US" sz="3400" dirty="0">
              <a:solidFill>
                <a:schemeClr val="bg1"/>
              </a:solidFill>
              <a:latin typeface="Arial Black"/>
              <a:cs typeface="Arial Black"/>
            </a:endParaRPr>
          </a:p>
          <a:p>
            <a:r>
              <a:rPr lang="en-US" sz="1600" b="1" dirty="0" smtClean="0">
                <a:solidFill>
                  <a:schemeClr val="bg1"/>
                </a:solidFill>
                <a:latin typeface="Arial"/>
                <a:cs typeface="Arial"/>
              </a:rPr>
              <a:t>Exploring Immersive Experiences of Either/Or and Both/And</a:t>
            </a:r>
            <a:endParaRPr lang="en-US" sz="1600" b="1" dirty="0">
              <a:solidFill>
                <a:schemeClr val="bg1"/>
              </a:solidFill>
              <a:latin typeface="Arial"/>
              <a:cs typeface="Arial"/>
            </a:endParaRPr>
          </a:p>
        </p:txBody>
      </p:sp>
      <p:pic>
        <p:nvPicPr>
          <p:cNvPr id="16" name="Picture 15" descr="CAL_theatre_logo_vector_white.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7878" y="409667"/>
            <a:ext cx="2256367" cy="50805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614" y="5300079"/>
            <a:ext cx="3864285" cy="2173661"/>
          </a:xfrm>
          <a:prstGeom prst="rect">
            <a:avLst/>
          </a:prstGeom>
        </p:spPr>
      </p:pic>
    </p:spTree>
    <p:extLst>
      <p:ext uri="{BB962C8B-B14F-4D97-AF65-F5344CB8AC3E}">
        <p14:creationId xmlns:p14="http://schemas.microsoft.com/office/powerpoint/2010/main" val="252015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74414" y="304801"/>
            <a:ext cx="4773168" cy="7191004"/>
          </a:xfrm>
          <a:prstGeom prst="rect">
            <a:avLst/>
          </a:prstGeom>
          <a:solidFill>
            <a:srgbClr val="124A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124A94"/>
              </a:solidFill>
            </a:endParaRPr>
          </a:p>
        </p:txBody>
      </p:sp>
      <p:sp>
        <p:nvSpPr>
          <p:cNvPr id="17" name="TextBox 16"/>
          <p:cNvSpPr txBox="1"/>
          <p:nvPr/>
        </p:nvSpPr>
        <p:spPr>
          <a:xfrm>
            <a:off x="336622" y="427149"/>
            <a:ext cx="4246659" cy="1015663"/>
          </a:xfrm>
          <a:prstGeom prst="rect">
            <a:avLst/>
          </a:prstGeom>
          <a:noFill/>
        </p:spPr>
        <p:txBody>
          <a:bodyPr wrap="square" rtlCol="0">
            <a:spAutoFit/>
          </a:bodyPr>
          <a:lstStyle/>
          <a:p>
            <a:pPr algn="ctr"/>
            <a:r>
              <a:rPr lang="en-US" dirty="0" smtClean="0">
                <a:solidFill>
                  <a:schemeClr val="bg1"/>
                </a:solidFill>
                <a:latin typeface="Arial Black"/>
                <a:cs typeface="Arial Black"/>
              </a:rPr>
              <a:t>FEAR/FESTIVITY </a:t>
            </a:r>
            <a:endParaRPr lang="en-US" dirty="0" smtClean="0">
              <a:solidFill>
                <a:schemeClr val="bg1"/>
              </a:solidFill>
              <a:latin typeface="Arial Black"/>
              <a:cs typeface="Arial Black"/>
            </a:endParaRPr>
          </a:p>
          <a:p>
            <a:pPr algn="ctr"/>
            <a:r>
              <a:rPr lang="en-US" dirty="0" smtClean="0">
                <a:solidFill>
                  <a:schemeClr val="bg1"/>
                </a:solidFill>
                <a:latin typeface="Arial Black"/>
                <a:cs typeface="Arial Black"/>
              </a:rPr>
              <a:t>FACT/FICTION</a:t>
            </a:r>
            <a:endParaRPr lang="en-US" dirty="0" smtClean="0">
              <a:solidFill>
                <a:schemeClr val="bg1"/>
              </a:solidFill>
              <a:latin typeface="Arial Black"/>
              <a:cs typeface="Arial Black"/>
            </a:endParaRPr>
          </a:p>
          <a:p>
            <a:pPr algn="ctr"/>
            <a:r>
              <a:rPr lang="en-US" dirty="0" smtClean="0">
                <a:solidFill>
                  <a:schemeClr val="bg1"/>
                </a:solidFill>
                <a:latin typeface="Arial Black"/>
                <a:cs typeface="Arial Black"/>
              </a:rPr>
              <a:t>PAST/PRESENT</a:t>
            </a:r>
            <a:endParaRPr lang="en-US" dirty="0">
              <a:solidFill>
                <a:schemeClr val="bg1"/>
              </a:solidFill>
              <a:latin typeface="Arial Black"/>
              <a:cs typeface="Arial Black"/>
            </a:endParaRPr>
          </a:p>
        </p:txBody>
      </p:sp>
      <p:sp>
        <p:nvSpPr>
          <p:cNvPr id="18" name="TextBox 17"/>
          <p:cNvSpPr txBox="1"/>
          <p:nvPr/>
        </p:nvSpPr>
        <p:spPr>
          <a:xfrm>
            <a:off x="425124" y="1429707"/>
            <a:ext cx="2078062" cy="3631763"/>
          </a:xfrm>
          <a:prstGeom prst="rect">
            <a:avLst/>
          </a:prstGeom>
          <a:solidFill>
            <a:srgbClr val="97A2A2">
              <a:alpha val="30000"/>
            </a:srgbClr>
          </a:solidFill>
          <a:effectLst/>
        </p:spPr>
        <p:txBody>
          <a:bodyPr wrap="square" rtlCol="0">
            <a:spAutoFit/>
          </a:bodyPr>
          <a:lstStyle/>
          <a:p>
            <a:r>
              <a:rPr lang="en-US" sz="1400" dirty="0" smtClean="0">
                <a:solidFill>
                  <a:schemeClr val="bg1"/>
                </a:solidFill>
                <a:latin typeface="Arial Black"/>
                <a:cs typeface="Arial Black"/>
              </a:rPr>
              <a:t>MEOW WOLF</a:t>
            </a:r>
            <a:endParaRPr lang="en-US" sz="1400" dirty="0">
              <a:solidFill>
                <a:schemeClr val="bg1"/>
              </a:solidFill>
              <a:latin typeface="Arial Black"/>
              <a:cs typeface="Arial Black"/>
            </a:endParaRPr>
          </a:p>
          <a:p>
            <a:r>
              <a:rPr lang="en-US" sz="1200" dirty="0" smtClean="0">
                <a:solidFill>
                  <a:schemeClr val="bg1"/>
                </a:solidFill>
                <a:latin typeface="Arial"/>
                <a:cs typeface="Arial"/>
              </a:rPr>
              <a:t>The House of Eternal Return, as Margaret </a:t>
            </a:r>
            <a:r>
              <a:rPr lang="en-US" sz="1200" dirty="0" err="1" smtClean="0">
                <a:solidFill>
                  <a:schemeClr val="bg1"/>
                </a:solidFill>
                <a:latin typeface="Arial"/>
                <a:cs typeface="Arial"/>
              </a:rPr>
              <a:t>Werry</a:t>
            </a:r>
            <a:r>
              <a:rPr lang="en-US" sz="1200" dirty="0" smtClean="0">
                <a:solidFill>
                  <a:schemeClr val="bg1"/>
                </a:solidFill>
                <a:latin typeface="Arial"/>
                <a:cs typeface="Arial"/>
              </a:rPr>
              <a:t> notes, presents an immersive experience that is both individual and social. While patrons of varying social backgrounds and political beliefs encounter one another in this attraction, “its elective dramaturgical architecture ensures that patrons never have to engage </a:t>
            </a:r>
            <a:r>
              <a:rPr lang="en-US" sz="1200" i="1" dirty="0" smtClean="0">
                <a:solidFill>
                  <a:schemeClr val="bg1"/>
                </a:solidFill>
                <a:latin typeface="Arial"/>
                <a:cs typeface="Arial"/>
              </a:rPr>
              <a:t>together </a:t>
            </a:r>
            <a:r>
              <a:rPr lang="en-US" sz="1200" dirty="0" smtClean="0">
                <a:solidFill>
                  <a:schemeClr val="bg1"/>
                </a:solidFill>
                <a:latin typeface="Arial"/>
                <a:cs typeface="Arial"/>
              </a:rPr>
              <a:t>with any content that might challenge” (</a:t>
            </a:r>
            <a:r>
              <a:rPr lang="en-US" sz="1200" dirty="0" err="1" smtClean="0">
                <a:solidFill>
                  <a:schemeClr val="bg1"/>
                </a:solidFill>
                <a:latin typeface="Arial"/>
                <a:cs typeface="Arial"/>
              </a:rPr>
              <a:t>Werry</a:t>
            </a:r>
            <a:r>
              <a:rPr lang="en-US" sz="1200" dirty="0" smtClean="0">
                <a:solidFill>
                  <a:schemeClr val="bg1"/>
                </a:solidFill>
                <a:latin typeface="Arial"/>
                <a:cs typeface="Arial"/>
              </a:rPr>
              <a:t> 11).  Explore the tension between avant-garde art and late capitalism!</a:t>
            </a:r>
            <a:endParaRPr lang="en-US" sz="1200" dirty="0">
              <a:solidFill>
                <a:schemeClr val="bg1"/>
              </a:solidFill>
              <a:latin typeface="Arial"/>
              <a:cs typeface="Arial"/>
            </a:endParaRPr>
          </a:p>
        </p:txBody>
      </p:sp>
      <p:sp>
        <p:nvSpPr>
          <p:cNvPr id="19" name="TextBox 18"/>
          <p:cNvSpPr txBox="1"/>
          <p:nvPr/>
        </p:nvSpPr>
        <p:spPr>
          <a:xfrm>
            <a:off x="2616796" y="1427479"/>
            <a:ext cx="2220471" cy="3539430"/>
          </a:xfrm>
          <a:prstGeom prst="rect">
            <a:avLst/>
          </a:prstGeom>
          <a:noFill/>
        </p:spPr>
        <p:txBody>
          <a:bodyPr wrap="square" rtlCol="0">
            <a:spAutoFit/>
          </a:bodyPr>
          <a:lstStyle/>
          <a:p>
            <a:r>
              <a:rPr lang="en-US" sz="1600" b="1" i="1" dirty="0" smtClean="0">
                <a:solidFill>
                  <a:schemeClr val="bg1"/>
                </a:solidFill>
                <a:latin typeface="Arial"/>
                <a:cs typeface="Arial"/>
              </a:rPr>
              <a:t>THE TRIUMPH OF ISABELLA</a:t>
            </a:r>
            <a:endParaRPr lang="en-US" sz="1600" b="1" i="1" dirty="0" smtClean="0">
              <a:solidFill>
                <a:schemeClr val="bg1"/>
              </a:solidFill>
              <a:latin typeface="Arial"/>
              <a:cs typeface="Arial"/>
            </a:endParaRPr>
          </a:p>
          <a:p>
            <a:r>
              <a:rPr lang="en-US" sz="1200" dirty="0" smtClean="0">
                <a:solidFill>
                  <a:schemeClr val="bg1"/>
                </a:solidFill>
                <a:latin typeface="Arial"/>
                <a:cs typeface="Arial"/>
              </a:rPr>
              <a:t>Working against the pseudo-historicity of Renaissance </a:t>
            </a:r>
            <a:r>
              <a:rPr lang="en-US" sz="1200" dirty="0" err="1" smtClean="0">
                <a:solidFill>
                  <a:schemeClr val="bg1"/>
                </a:solidFill>
                <a:latin typeface="Arial"/>
                <a:cs typeface="Arial"/>
              </a:rPr>
              <a:t>Faires</a:t>
            </a:r>
            <a:r>
              <a:rPr lang="en-US" sz="1200" dirty="0" smtClean="0">
                <a:solidFill>
                  <a:schemeClr val="bg1"/>
                </a:solidFill>
                <a:latin typeface="Arial"/>
                <a:cs typeface="Arial"/>
              </a:rPr>
              <a:t>, Christen </a:t>
            </a:r>
            <a:r>
              <a:rPr lang="en-US" sz="1200" dirty="0" err="1" smtClean="0">
                <a:solidFill>
                  <a:schemeClr val="bg1"/>
                </a:solidFill>
                <a:latin typeface="Arial"/>
                <a:cs typeface="Arial"/>
              </a:rPr>
              <a:t>Mandracchia</a:t>
            </a:r>
            <a:r>
              <a:rPr lang="en-US" sz="1200" dirty="0" smtClean="0">
                <a:solidFill>
                  <a:schemeClr val="bg1"/>
                </a:solidFill>
                <a:latin typeface="Arial"/>
                <a:cs typeface="Arial"/>
              </a:rPr>
              <a:t> explores the 1615 </a:t>
            </a:r>
            <a:r>
              <a:rPr lang="en-US" sz="1200" dirty="0" err="1" smtClean="0">
                <a:solidFill>
                  <a:schemeClr val="bg1"/>
                </a:solidFill>
                <a:latin typeface="Arial"/>
                <a:cs typeface="Arial"/>
              </a:rPr>
              <a:t>Ommegang</a:t>
            </a:r>
            <a:r>
              <a:rPr lang="en-US" sz="1200" dirty="0" smtClean="0">
                <a:solidFill>
                  <a:schemeClr val="bg1"/>
                </a:solidFill>
                <a:latin typeface="Arial"/>
                <a:cs typeface="Arial"/>
              </a:rPr>
              <a:t> of Brussels through visual evidence. This immersive experience queries problems of history and representation. </a:t>
            </a:r>
            <a:r>
              <a:rPr lang="en-US" sz="1200" dirty="0" smtClean="0">
                <a:solidFill>
                  <a:schemeClr val="bg1"/>
                </a:solidFill>
                <a:latin typeface="Arial"/>
                <a:cs typeface="Arial"/>
              </a:rPr>
              <a:t>E</a:t>
            </a:r>
            <a:r>
              <a:rPr lang="en-US" sz="1200" dirty="0" smtClean="0">
                <a:solidFill>
                  <a:schemeClr val="bg1"/>
                </a:solidFill>
                <a:latin typeface="Arial"/>
                <a:cs typeface="Arial"/>
              </a:rPr>
              <a:t>mbracing </a:t>
            </a:r>
            <a:r>
              <a:rPr lang="en-US" sz="1200" dirty="0" smtClean="0">
                <a:solidFill>
                  <a:schemeClr val="bg1"/>
                </a:solidFill>
                <a:latin typeface="Arial"/>
                <a:cs typeface="Arial"/>
              </a:rPr>
              <a:t>digitization in ways </a:t>
            </a:r>
            <a:r>
              <a:rPr lang="en-US" sz="1200" dirty="0" smtClean="0">
                <a:solidFill>
                  <a:schemeClr val="bg1"/>
                </a:solidFill>
                <a:latin typeface="Arial"/>
                <a:cs typeface="Arial"/>
              </a:rPr>
              <a:t>that </a:t>
            </a:r>
            <a:r>
              <a:rPr lang="en-US" sz="1200" dirty="0" smtClean="0">
                <a:solidFill>
                  <a:schemeClr val="bg1"/>
                </a:solidFill>
                <a:latin typeface="Arial"/>
                <a:cs typeface="Arial"/>
              </a:rPr>
              <a:t>run counter to the “anti-technological ideology” of Renaissance Faire culture (8</a:t>
            </a:r>
            <a:r>
              <a:rPr lang="en-US" sz="1200" dirty="0" smtClean="0">
                <a:solidFill>
                  <a:schemeClr val="bg1"/>
                </a:solidFill>
                <a:latin typeface="Arial"/>
                <a:cs typeface="Arial"/>
              </a:rPr>
              <a:t>), this portion of our journey enhances understanding of historical performance.  </a:t>
            </a:r>
            <a:endParaRPr lang="en-US" sz="1600" b="1" i="1" dirty="0">
              <a:solidFill>
                <a:schemeClr val="bg1"/>
              </a:solidFill>
              <a:latin typeface="Arial"/>
              <a:cs typeface="Arial"/>
            </a:endParaRPr>
          </a:p>
        </p:txBody>
      </p:sp>
      <p:pic>
        <p:nvPicPr>
          <p:cNvPr id="3" name="Picture Placeholder 2"/>
          <p:cNvPicPr>
            <a:picLocks noGrp="1" noChangeAspect="1"/>
          </p:cNvPicPr>
          <p:nvPr>
            <p:ph type="pic" idx="4294967295"/>
          </p:nvPr>
        </p:nvPicPr>
        <p:blipFill>
          <a:blip r:embed="rId2">
            <a:extLst>
              <a:ext uri="{28A0092B-C50C-407E-A947-70E740481C1C}">
                <a14:useLocalDpi xmlns:a14="http://schemas.microsoft.com/office/drawing/2010/main" val="0"/>
              </a:ext>
            </a:extLst>
          </a:blip>
          <a:srcRect l="5654" r="5654"/>
          <a:stretch>
            <a:fillRect/>
          </a:stretch>
        </p:blipFill>
        <p:spPr>
          <a:xfrm>
            <a:off x="5048250" y="304800"/>
            <a:ext cx="4770438" cy="3309938"/>
          </a:xfrm>
          <a:prstGeom prst="rect">
            <a:avLst/>
          </a:prstGeom>
          <a:solidFill>
            <a:schemeClr val="bg1">
              <a:lumMod val="85000"/>
            </a:schemeClr>
          </a:solidFill>
          <a:ln>
            <a:noFill/>
          </a:ln>
        </p:spPr>
      </p:pic>
      <p:sp>
        <p:nvSpPr>
          <p:cNvPr id="27" name="Rectangle 26"/>
          <p:cNvSpPr/>
          <p:nvPr/>
        </p:nvSpPr>
        <p:spPr>
          <a:xfrm>
            <a:off x="5047582" y="5060250"/>
            <a:ext cx="4770891" cy="923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p:cNvSpPr txBox="1"/>
          <p:nvPr/>
        </p:nvSpPr>
        <p:spPr>
          <a:xfrm>
            <a:off x="5210771" y="3864042"/>
            <a:ext cx="2220471" cy="4001095"/>
          </a:xfrm>
          <a:prstGeom prst="rect">
            <a:avLst/>
          </a:prstGeom>
          <a:noFill/>
        </p:spPr>
        <p:txBody>
          <a:bodyPr wrap="square" rtlCol="0">
            <a:spAutoFit/>
          </a:bodyPr>
          <a:lstStyle/>
          <a:p>
            <a:r>
              <a:rPr lang="en-US" sz="1400" dirty="0" smtClean="0">
                <a:solidFill>
                  <a:srgbClr val="124A94"/>
                </a:solidFill>
                <a:latin typeface="Arial Black"/>
                <a:cs typeface="Arial Black"/>
              </a:rPr>
              <a:t>OREGON TRAIL </a:t>
            </a:r>
            <a:endParaRPr lang="en-US" sz="1400" dirty="0">
              <a:solidFill>
                <a:srgbClr val="124A94"/>
              </a:solidFill>
              <a:latin typeface="Arial Black"/>
              <a:cs typeface="Arial Black"/>
            </a:endParaRPr>
          </a:p>
          <a:p>
            <a:r>
              <a:rPr lang="en-US" sz="1200" dirty="0" smtClean="0">
                <a:solidFill>
                  <a:srgbClr val="000000"/>
                </a:solidFill>
                <a:latin typeface="Arial"/>
                <a:cs typeface="Arial"/>
              </a:rPr>
              <a:t>Jacob Rorem is our guide as we visit the </a:t>
            </a:r>
            <a:r>
              <a:rPr lang="en-US" sz="1200" dirty="0">
                <a:latin typeface="Arial"/>
                <a:cs typeface="Arial"/>
              </a:rPr>
              <a:t>National Historic Oregon Trail Interpretive Center and </a:t>
            </a:r>
            <a:r>
              <a:rPr lang="en-US" sz="1200" dirty="0" err="1">
                <a:latin typeface="Arial" panose="020B0604020202020204" pitchFamily="34" charset="0"/>
                <a:cs typeface="Arial" panose="020B0604020202020204" pitchFamily="34" charset="0"/>
              </a:rPr>
              <a:t>Tamástslikt</a:t>
            </a:r>
            <a:r>
              <a:rPr lang="en-US" sz="1200" dirty="0">
                <a:latin typeface="Arial" panose="020B0604020202020204" pitchFamily="34" charset="0"/>
                <a:cs typeface="Arial" panose="020B0604020202020204" pitchFamily="34" charset="0"/>
              </a:rPr>
              <a:t> Cultural </a:t>
            </a:r>
            <a:r>
              <a:rPr lang="en-US" sz="1200" dirty="0" smtClean="0">
                <a:latin typeface="Arial" panose="020B0604020202020204" pitchFamily="34" charset="0"/>
                <a:cs typeface="Arial" panose="020B0604020202020204" pitchFamily="34" charset="0"/>
              </a:rPr>
              <a:t>Institute, which offer contrasting views of the history of the Oregon Trail as well as contrasting experiences of immersion. While the National Historic Oregon Trail Interpretive Center invites visitors to imagine themselves as emigrants (much like the Oregon Trail computer game), </a:t>
            </a:r>
            <a:r>
              <a:rPr lang="en-US" sz="1200" dirty="0" err="1" smtClean="0">
                <a:latin typeface="Arial" panose="020B0604020202020204" pitchFamily="34" charset="0"/>
                <a:cs typeface="Arial" panose="020B0604020202020204" pitchFamily="34" charset="0"/>
              </a:rPr>
              <a:t>Tamástslikt</a:t>
            </a:r>
            <a:r>
              <a:rPr lang="en-US" sz="1200" dirty="0" smtClean="0">
                <a:latin typeface="Arial" panose="020B0604020202020204" pitchFamily="34" charset="0"/>
                <a:cs typeface="Arial" panose="020B0604020202020204" pitchFamily="34" charset="0"/>
              </a:rPr>
              <a:t> positions visitors as guests learning about the effects of settler colonialism on indigenous cultures. </a:t>
            </a:r>
            <a:endParaRPr lang="en-US" sz="1200" dirty="0">
              <a:latin typeface="Arial" panose="020B0604020202020204" pitchFamily="34" charset="0"/>
              <a:cs typeface="Arial" panose="020B0604020202020204" pitchFamily="34" charset="0"/>
            </a:endParaRPr>
          </a:p>
          <a:p>
            <a:r>
              <a:rPr lang="en-US" sz="1200" dirty="0" smtClean="0">
                <a:solidFill>
                  <a:srgbClr val="000000"/>
                </a:solidFill>
                <a:latin typeface="Arial"/>
                <a:cs typeface="Arial"/>
              </a:rPr>
              <a:t> </a:t>
            </a:r>
            <a:endParaRPr lang="en-US" sz="1200" dirty="0">
              <a:solidFill>
                <a:srgbClr val="000000"/>
              </a:solidFill>
              <a:latin typeface="Arial"/>
              <a:cs typeface="Arial"/>
            </a:endParaRPr>
          </a:p>
        </p:txBody>
      </p:sp>
      <p:sp>
        <p:nvSpPr>
          <p:cNvPr id="29" name="TextBox 28"/>
          <p:cNvSpPr txBox="1"/>
          <p:nvPr/>
        </p:nvSpPr>
        <p:spPr>
          <a:xfrm>
            <a:off x="7566342" y="3864042"/>
            <a:ext cx="2220471" cy="3939540"/>
          </a:xfrm>
          <a:prstGeom prst="rect">
            <a:avLst/>
          </a:prstGeom>
          <a:noFill/>
        </p:spPr>
        <p:txBody>
          <a:bodyPr wrap="square" rtlCol="0">
            <a:spAutoFit/>
          </a:bodyPr>
          <a:lstStyle/>
          <a:p>
            <a:r>
              <a:rPr lang="en-US" sz="1400" dirty="0" smtClean="0">
                <a:solidFill>
                  <a:srgbClr val="124A94"/>
                </a:solidFill>
                <a:latin typeface="Arial Black"/>
                <a:cs typeface="Arial Black"/>
              </a:rPr>
              <a:t>MONSTER SITES</a:t>
            </a:r>
            <a:endParaRPr lang="en-US" sz="1400" dirty="0">
              <a:solidFill>
                <a:srgbClr val="124A94"/>
              </a:solidFill>
              <a:latin typeface="Arial Black"/>
              <a:cs typeface="Arial Black"/>
            </a:endParaRPr>
          </a:p>
          <a:p>
            <a:r>
              <a:rPr lang="en-US" sz="1200" dirty="0" smtClean="0">
                <a:solidFill>
                  <a:srgbClr val="000000"/>
                </a:solidFill>
                <a:latin typeface="Arial"/>
                <a:cs typeface="Arial"/>
              </a:rPr>
              <a:t>Experience the paradox of fear and festivity as Sara Brooke Christian introduces us to the unusual world of cryptid tourism. Fans of Coast to Coast AM Radio and </a:t>
            </a:r>
            <a:r>
              <a:rPr lang="en-US" sz="1200" i="1" dirty="0" smtClean="0">
                <a:solidFill>
                  <a:srgbClr val="000000"/>
                </a:solidFill>
                <a:latin typeface="Arial"/>
                <a:cs typeface="Arial"/>
              </a:rPr>
              <a:t>X-Files </a:t>
            </a:r>
            <a:r>
              <a:rPr lang="en-US" sz="1200" dirty="0" smtClean="0">
                <a:solidFill>
                  <a:srgbClr val="000000"/>
                </a:solidFill>
                <a:latin typeface="Arial"/>
                <a:cs typeface="Arial"/>
              </a:rPr>
              <a:t>monster of the week episodes will revel in this exploration of the </a:t>
            </a:r>
            <a:r>
              <a:rPr lang="en-US" sz="1200" dirty="0" err="1" smtClean="0">
                <a:solidFill>
                  <a:srgbClr val="000000"/>
                </a:solidFill>
                <a:latin typeface="Arial"/>
                <a:cs typeface="Arial"/>
              </a:rPr>
              <a:t>Mothman</a:t>
            </a:r>
            <a:r>
              <a:rPr lang="en-US" sz="1200" dirty="0" smtClean="0">
                <a:solidFill>
                  <a:srgbClr val="000000"/>
                </a:solidFill>
                <a:latin typeface="Arial"/>
                <a:cs typeface="Arial"/>
              </a:rPr>
              <a:t> Festival, the Fouke Monster, and the lake monster Champ. To optimize your experience, screen </a:t>
            </a:r>
            <a:r>
              <a:rPr lang="en-US" sz="1200" i="1" dirty="0" smtClean="0">
                <a:solidFill>
                  <a:srgbClr val="000000"/>
                </a:solidFill>
                <a:latin typeface="Arial"/>
                <a:cs typeface="Arial"/>
              </a:rPr>
              <a:t>The Legend of Boggy Creek </a:t>
            </a:r>
            <a:r>
              <a:rPr lang="en-US" sz="1200" dirty="0" smtClean="0">
                <a:solidFill>
                  <a:srgbClr val="000000"/>
                </a:solidFill>
                <a:latin typeface="Arial"/>
                <a:cs typeface="Arial"/>
              </a:rPr>
              <a:t>and </a:t>
            </a:r>
            <a:r>
              <a:rPr lang="en-US" sz="1200" i="1" dirty="0" smtClean="0">
                <a:solidFill>
                  <a:srgbClr val="000000"/>
                </a:solidFill>
                <a:latin typeface="Arial"/>
                <a:cs typeface="Arial"/>
              </a:rPr>
              <a:t>The </a:t>
            </a:r>
            <a:r>
              <a:rPr lang="en-US" sz="1200" i="1" dirty="0" err="1" smtClean="0">
                <a:solidFill>
                  <a:srgbClr val="000000"/>
                </a:solidFill>
                <a:latin typeface="Arial"/>
                <a:cs typeface="Arial"/>
              </a:rPr>
              <a:t>Mothman</a:t>
            </a:r>
            <a:r>
              <a:rPr lang="en-US" sz="1200" i="1" dirty="0" smtClean="0">
                <a:solidFill>
                  <a:srgbClr val="000000"/>
                </a:solidFill>
                <a:latin typeface="Arial"/>
                <a:cs typeface="Arial"/>
              </a:rPr>
              <a:t> Prophecies</a:t>
            </a:r>
            <a:r>
              <a:rPr lang="en-US" sz="1200" dirty="0" smtClean="0">
                <a:solidFill>
                  <a:srgbClr val="000000"/>
                </a:solidFill>
                <a:latin typeface="Arial"/>
                <a:cs typeface="Arial"/>
              </a:rPr>
              <a:t>, and consider bringing along some HP Lovecraft stories for bedtime reading.</a:t>
            </a:r>
            <a:endParaRPr lang="en-US" sz="1000" dirty="0">
              <a:solidFill>
                <a:srgbClr val="000000"/>
              </a:solidFill>
              <a:latin typeface="Arial"/>
              <a:cs typeface="Arial"/>
            </a:endParaRPr>
          </a:p>
          <a:p>
            <a:endParaRPr lang="en-US" sz="1000" dirty="0" smtClean="0">
              <a:solidFill>
                <a:srgbClr val="000000"/>
              </a:solidFill>
              <a:latin typeface="Arial"/>
              <a:cs typeface="Arial"/>
            </a:endParaRPr>
          </a:p>
          <a:p>
            <a:r>
              <a:rPr lang="en-US" sz="1000" dirty="0" smtClean="0">
                <a:solidFill>
                  <a:srgbClr val="000000"/>
                </a:solidFill>
                <a:latin typeface="Arial"/>
                <a:cs typeface="Arial"/>
              </a:rPr>
              <a:t> </a:t>
            </a:r>
            <a:endParaRPr lang="en-US" sz="1000" dirty="0">
              <a:solidFill>
                <a:srgbClr val="000000"/>
              </a:solidFill>
              <a:latin typeface="Arial"/>
              <a:cs typeface="Aria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707" y="5347791"/>
            <a:ext cx="4192859" cy="1911654"/>
          </a:xfrm>
          <a:prstGeom prst="rect">
            <a:avLst/>
          </a:prstGeom>
        </p:spPr>
      </p:pic>
    </p:spTree>
    <p:extLst>
      <p:ext uri="{BB962C8B-B14F-4D97-AF65-F5344CB8AC3E}">
        <p14:creationId xmlns:p14="http://schemas.microsoft.com/office/powerpoint/2010/main" val="41728795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7748</TotalTime>
  <Words>430</Words>
  <Application>Microsoft Office PowerPoint</Application>
  <PresentationFormat>Custom</PresentationFormat>
  <Paragraphs>30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Arial Black</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 Staff</dc:creator>
  <cp:lastModifiedBy>Smith, Daniel</cp:lastModifiedBy>
  <cp:revision>72</cp:revision>
  <cp:lastPrinted>2017-03-13T21:23:51Z</cp:lastPrinted>
  <dcterms:created xsi:type="dcterms:W3CDTF">2014-07-01T18:26:16Z</dcterms:created>
  <dcterms:modified xsi:type="dcterms:W3CDTF">2019-11-05T05:16:41Z</dcterms:modified>
</cp:coreProperties>
</file>