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59" r:id="rId5"/>
    <p:sldId id="269" r:id="rId6"/>
    <p:sldId id="270" r:id="rId7"/>
    <p:sldId id="258" r:id="rId8"/>
    <p:sldId id="257" r:id="rId9"/>
    <p:sldId id="260" r:id="rId10"/>
    <p:sldId id="261" r:id="rId11"/>
    <p:sldId id="262" r:id="rId12"/>
    <p:sldId id="263" r:id="rId13"/>
    <p:sldId id="265" r:id="rId14"/>
    <p:sldId id="266" r:id="rId15"/>
    <p:sldId id="264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1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0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2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2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8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8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6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0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1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0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3ECA5-1B66-471B-869C-1ECADA3F1214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AE0C-BFA9-4B46-B949-0C81A658A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5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Sense and Sensibility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Director’s Image Research and Initial Thoughts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7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Loyalty leads to </a:t>
            </a:r>
            <a:r>
              <a:rPr lang="en-US" dirty="0" smtClean="0"/>
              <a:t>Happiness</a:t>
            </a:r>
          </a:p>
          <a:p>
            <a:r>
              <a:rPr lang="en-US" dirty="0" smtClean="0"/>
              <a:t>Loyalty </a:t>
            </a:r>
            <a:r>
              <a:rPr lang="en-US" dirty="0" smtClean="0"/>
              <a:t>(to yourself and to those who deserve it) leads to happiness</a:t>
            </a:r>
          </a:p>
          <a:p>
            <a:pPr lvl="1"/>
            <a:r>
              <a:rPr lang="en-US" dirty="0" smtClean="0"/>
              <a:t>Dashwood sisters are loyal to each other</a:t>
            </a:r>
          </a:p>
          <a:p>
            <a:pPr lvl="1"/>
            <a:r>
              <a:rPr lang="en-US" dirty="0" smtClean="0"/>
              <a:t>Elinor’s loyalty to Edward is eventually rewarded</a:t>
            </a:r>
          </a:p>
          <a:p>
            <a:pPr lvl="1"/>
            <a:r>
              <a:rPr lang="en-US" dirty="0" smtClean="0"/>
              <a:t>Marianne is loyal to her family; learns to value Colonel Brandon’s loyalty and substance over Willoughby’s sex appeal and compatible tastes</a:t>
            </a:r>
          </a:p>
          <a:p>
            <a:pPr lvl="1"/>
            <a:r>
              <a:rPr lang="en-US" dirty="0" smtClean="0"/>
              <a:t>Colonel Brandon’s loyalty to Marianne is eventually rewarded</a:t>
            </a:r>
          </a:p>
          <a:p>
            <a:pPr lvl="1"/>
            <a:r>
              <a:rPr lang="en-US" dirty="0" smtClean="0"/>
              <a:t>Loyalty is more important than money, social class, or fealty; being true to yourself is more important than what other people think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Lesson: Substance is more important than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522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Concept: Sense and Sensibility at the Seashore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Beach party movies: goofy, but grounded in tropes of romantic comedy that are similar to Austen</a:t>
            </a:r>
          </a:p>
          <a:p>
            <a:r>
              <a:rPr lang="en-US" dirty="0" smtClean="0"/>
              <a:t>Beach party aesthetic, like Austen, invokes Nostalgia</a:t>
            </a:r>
          </a:p>
          <a:p>
            <a:r>
              <a:rPr lang="en-US" dirty="0" smtClean="0"/>
              <a:t>1960s: Frankie and Annette; </a:t>
            </a:r>
            <a:r>
              <a:rPr lang="en-US" dirty="0" err="1" smtClean="0"/>
              <a:t>Gidget</a:t>
            </a:r>
            <a:endParaRPr lang="en-US" dirty="0" smtClean="0"/>
          </a:p>
          <a:p>
            <a:r>
              <a:rPr lang="en-US" dirty="0" smtClean="0"/>
              <a:t>1960s-1970s: Brady Bunch, Gilligan’s Island</a:t>
            </a:r>
          </a:p>
          <a:p>
            <a:r>
              <a:rPr lang="en-US" dirty="0" smtClean="0"/>
              <a:t>1980s-1990s: Rocky Road, Saved By the Bell, California Dreams</a:t>
            </a:r>
          </a:p>
          <a:p>
            <a:r>
              <a:rPr lang="en-US" dirty="0" smtClean="0"/>
              <a:t>2000s: High School Musical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53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33" y="234412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1960s Beach </a:t>
            </a:r>
            <a:br>
              <a:rPr lang="en-US" dirty="0" smtClean="0"/>
            </a:br>
            <a:r>
              <a:rPr lang="en-US" dirty="0" smtClean="0"/>
              <a:t>Movies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332" y="2495452"/>
            <a:ext cx="5152340" cy="39054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44" y="435539"/>
            <a:ext cx="3255219" cy="48196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33" y="274599"/>
            <a:ext cx="3423394" cy="2570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1" y="3284112"/>
            <a:ext cx="3484649" cy="261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4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Brady Bunch Hawaii/A Very Brady Sequel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45" y="1957041"/>
            <a:ext cx="4572000" cy="32385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939" y="1957041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2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Gilligan’s Island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117" y="1027906"/>
            <a:ext cx="6077287" cy="43513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17" y="2034863"/>
            <a:ext cx="5275693" cy="393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40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Saved by the Bell Beach Club Season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2" y="2089933"/>
            <a:ext cx="4965624" cy="392231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39" y="1931831"/>
            <a:ext cx="5567710" cy="417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3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School Musical 2: Beachy Country Club</a:t>
            </a:r>
            <a:br>
              <a:rPr lang="en-US" dirty="0" smtClean="0"/>
            </a:br>
            <a:r>
              <a:rPr lang="en-US" dirty="0" smtClean="0"/>
              <a:t>Gossips: Sunglasses and Sun hats?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2" y="2205321"/>
            <a:ext cx="6092123" cy="34268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45" y="1903283"/>
            <a:ext cx="5866887" cy="403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91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Gidget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Larue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234" y="173966"/>
            <a:ext cx="3033444" cy="30334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" y="173966"/>
            <a:ext cx="4760156" cy="3427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3308417"/>
            <a:ext cx="4762500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38677"/>
            <a:ext cx="4975538" cy="279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2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Seersucker Wedding Parties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336" y="177856"/>
            <a:ext cx="3810000" cy="3810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50" y="1570716"/>
            <a:ext cx="6229339" cy="41217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818" y="4175125"/>
            <a:ext cx="3545670" cy="236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10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Caftans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647" y="126386"/>
            <a:ext cx="2900892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16" y="268054"/>
            <a:ext cx="5848022" cy="57978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7" y="1365161"/>
            <a:ext cx="3661893" cy="549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72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Muumuus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38" y="1690688"/>
            <a:ext cx="2887706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694" y="790397"/>
            <a:ext cx="4762500" cy="5238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658" y="1533080"/>
            <a:ext cx="2364404" cy="47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24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atterns for </a:t>
            </a:r>
            <a:r>
              <a:rPr lang="en-US" dirty="0" err="1" smtClean="0"/>
              <a:t>Dashwoods</a:t>
            </a:r>
            <a:r>
              <a:rPr lang="en-US" dirty="0" smtClean="0"/>
              <a:t>: Elinor, Marianne, Margaret?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3" y="1781215"/>
            <a:ext cx="3481070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949" y="1518833"/>
            <a:ext cx="3667125" cy="46950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0" y="1690688"/>
            <a:ext cx="396492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37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Polka Dot Contrast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52" y="1811114"/>
            <a:ext cx="3712548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465" y="1690688"/>
            <a:ext cx="3628245" cy="4836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699"/>
            <a:ext cx="4544465" cy="661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95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Picnic Table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02" y="1690688"/>
            <a:ext cx="5074446" cy="43513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5" y="1027906"/>
            <a:ext cx="6575093" cy="46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6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Inflatables, Pool Noodles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643" y="-145732"/>
            <a:ext cx="4953000" cy="36728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3" y="1960431"/>
            <a:ext cx="4044301" cy="2691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498" y="3045090"/>
            <a:ext cx="4483645" cy="321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80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Beach Towels?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3434" y="4273138"/>
            <a:ext cx="47625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3" y="1515246"/>
            <a:ext cx="2944163" cy="381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377" y="147436"/>
            <a:ext cx="5412614" cy="36904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288" y="1515246"/>
            <a:ext cx="4082066" cy="408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14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would love to have Beach Boys or </a:t>
            </a:r>
            <a:r>
              <a:rPr lang="en-US" dirty="0"/>
              <a:t>Israel </a:t>
            </a:r>
            <a:r>
              <a:rPr lang="en-US" dirty="0" err="1" smtClean="0"/>
              <a:t>Kamakawiwo'ole</a:t>
            </a:r>
            <a:r>
              <a:rPr lang="en-US" dirty="0" smtClean="0"/>
              <a:t> style arrangements of English ballads (Over the Hills and </a:t>
            </a:r>
            <a:r>
              <a:rPr lang="en-US" dirty="0"/>
              <a:t>F</a:t>
            </a:r>
            <a:r>
              <a:rPr lang="en-US" dirty="0" smtClean="0"/>
              <a:t>ar Away; The Wild Rover; What Shall We Do with the Drunken Sailor?) or Cowper hymns</a:t>
            </a:r>
          </a:p>
          <a:p>
            <a:r>
              <a:rPr lang="en-US" dirty="0" smtClean="0"/>
              <a:t>Show calls for Marianne to play the piano. This could be a keyboard. I’d be OK with a ukulele, but it might be weird with the script. </a:t>
            </a:r>
          </a:p>
          <a:p>
            <a:r>
              <a:rPr lang="en-US" dirty="0" smtClean="0"/>
              <a:t>If we stick with piano/keyboard it might be fun for Marianne to go full-on Tori Amos even though that doesn’t fit the beach concept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087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322</Words>
  <Application>Microsoft Office PowerPoint</Application>
  <PresentationFormat>Widescreen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Sense and Sensibility</vt:lpstr>
      <vt:lpstr>Premise</vt:lpstr>
      <vt:lpstr>Concept: Sense and Sensibility at the Seashore</vt:lpstr>
      <vt:lpstr>1960s Beach  Movies</vt:lpstr>
      <vt:lpstr>Brady Bunch Hawaii/A Very Brady Sequel</vt:lpstr>
      <vt:lpstr>Gilligan’s Island</vt:lpstr>
      <vt:lpstr>Saved by the Bell Beach Club Season</vt:lpstr>
      <vt:lpstr>High School Musical 2: Beachy Country Club Gossips: Sunglasses and Sun hats?</vt:lpstr>
      <vt:lpstr>Gidget  and  Larue</vt:lpstr>
      <vt:lpstr>Seersucker Wedding Parties</vt:lpstr>
      <vt:lpstr>Caftans</vt:lpstr>
      <vt:lpstr>Muumuus</vt:lpstr>
      <vt:lpstr>Patterns for Dashwoods: Elinor, Marianne, Margaret?</vt:lpstr>
      <vt:lpstr>Polka Dot Contrast</vt:lpstr>
      <vt:lpstr>Picnic Table</vt:lpstr>
      <vt:lpstr>Inflatables, Pool Noodles</vt:lpstr>
      <vt:lpstr>Beach Towels?</vt:lpstr>
      <vt:lpstr>Music</vt:lpstr>
    </vt:vector>
  </TitlesOfParts>
  <Company>College of Arts and Letters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Sense and Sensibility</dc:title>
  <dc:creator>smit2030</dc:creator>
  <cp:lastModifiedBy>smit2030</cp:lastModifiedBy>
  <cp:revision>25</cp:revision>
  <dcterms:created xsi:type="dcterms:W3CDTF">2018-02-17T18:07:52Z</dcterms:created>
  <dcterms:modified xsi:type="dcterms:W3CDTF">2018-02-24T06:30:13Z</dcterms:modified>
</cp:coreProperties>
</file>